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 type="wide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Agbaku Ranch</a:t>
            </a:r>
            <a:endParaRPr lang="en-US" sz="2900"/>
          </a:p>
        </p:txBody>
      </p:sp>
      <p:sp>
        <p:nvSpPr>
          <p:cNvPr id="4" name="Text 4"/>
          <p:cNvSpPr txBox="1"/>
          <p:nvPr/>
        </p:nvSpPr>
        <p:spPr>
          <a:xfrm>
            <a:off x="650000" y="1050000"/>
            <a:ext cx="10800000" cy="42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700">
                <a:solidFill>
                  <a:srgbClr val="5C6575"/>
                </a:solidFill>
              </a:rPr>
              <a:t>Investor summary</a:t>
            </a:r>
            <a:endParaRPr lang="en-US" sz="1700"/>
          </a:p>
        </p:txBody>
      </p:sp>
      <p:sp>
        <p:nvSpPr>
          <p:cNvPr id="10" name="Shape 10"/>
          <p:cNvSpPr/>
          <p:nvPr/>
        </p:nvSpPr>
        <p:spPr>
          <a:xfrm>
            <a:off x="650000" y="160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67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Integrated dairy, livestock and agro-processing platform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219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226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Located in Agbaku Village, Moro LGA, near Ilorin, Kwara State, Nigeria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7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8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Initial loan request NGN 275m; sponsor land equity NGN 60m</a:t>
            </a:r>
            <a:endParaRPr lang="en-US" sz="1650"/>
          </a:p>
        </p:txBody>
      </p:sp>
      <p:sp>
        <p:nvSpPr>
          <p:cNvPr id="16" name="Shape 16"/>
          <p:cNvSpPr/>
          <p:nvPr/>
        </p:nvSpPr>
        <p:spPr>
          <a:xfrm>
            <a:off x="650000" y="33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7" name="Text 17"/>
          <p:cNvSpPr txBox="1"/>
          <p:nvPr/>
        </p:nvSpPr>
        <p:spPr>
          <a:xfrm>
            <a:off x="850000" y="34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10-year model with sensitivity dashboard and CAPEX appendix</a:t>
            </a:r>
            <a:endParaRPr lang="en-US" sz="165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Next Steps</a:t>
            </a:r>
            <a:endParaRPr lang="en-US" sz="2900"/>
          </a:p>
        </p:txBody>
      </p:sp>
      <p:sp>
        <p:nvSpPr>
          <p:cNvPr id="10" name="Shape 10"/>
          <p:cNvSpPr/>
          <p:nvPr/>
        </p:nvSpPr>
        <p:spPr>
          <a:xfrm>
            <a:off x="650000" y="9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0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Validate off-take and milk price ladder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15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16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Refresh vendor quotes and implementation schedule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16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23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Confirm technical management and veterinary protocols</a:t>
            </a:r>
            <a:endParaRPr lang="en-US" sz="1650"/>
          </a:p>
        </p:txBody>
      </p:sp>
      <p:sp>
        <p:nvSpPr>
          <p:cNvPr id="16" name="Shape 16"/>
          <p:cNvSpPr/>
          <p:nvPr/>
        </p:nvSpPr>
        <p:spPr>
          <a:xfrm>
            <a:off x="650000" y="275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7" name="Text 17"/>
          <p:cNvSpPr txBox="1"/>
          <p:nvPr/>
        </p:nvSpPr>
        <p:spPr>
          <a:xfrm>
            <a:off x="850000" y="282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Use sensitivity results in lender/investor discussions</a:t>
            </a:r>
            <a:endParaRPr lang="en-US" sz="1650"/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Location Rationale</a:t>
            </a:r>
            <a:endParaRPr lang="en-US" sz="2900"/>
          </a:p>
        </p:txBody>
      </p:sp>
      <p:sp>
        <p:nvSpPr>
          <p:cNvPr id="10" name="Shape 10"/>
          <p:cNvSpPr/>
          <p:nvPr/>
        </p:nvSpPr>
        <p:spPr>
          <a:xfrm>
            <a:off x="650000" y="9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0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Ilorin offers state-capital services, labour and institutional access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15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16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Kwara is positioning agriculture, livestock and agro-processing as priority sectors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16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23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State context includes SAPZ, ranching policy interest and commercial farming precedent</a:t>
            </a:r>
            <a:endParaRPr lang="en-US" sz="1650"/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Market Opportunity</a:t>
            </a:r>
            <a:endParaRPr lang="en-US" sz="2900"/>
          </a:p>
        </p:txBody>
      </p:sp>
      <p:sp>
        <p:nvSpPr>
          <p:cNvPr id="10" name="Shape 10"/>
          <p:cNvSpPr/>
          <p:nvPr/>
        </p:nvSpPr>
        <p:spPr>
          <a:xfrm>
            <a:off x="650000" y="9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0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Nigeria remains structurally short of reliable local dairy supply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15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16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Imports and reconstituted dairy compete, but local quality supply has upside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16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23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Value increases as milk moves from farm-gate to chilled, logistics and processed stages</a:t>
            </a:r>
            <a:endParaRPr lang="en-US" sz="1650"/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Target Segments</a:t>
            </a:r>
            <a:endParaRPr lang="en-US" sz="2900"/>
          </a:p>
        </p:txBody>
      </p:sp>
      <p:sp>
        <p:nvSpPr>
          <p:cNvPr id="10" name="Shape 10"/>
          <p:cNvSpPr/>
          <p:nvPr/>
        </p:nvSpPr>
        <p:spPr>
          <a:xfrm>
            <a:off x="650000" y="9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0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Raw/chilled milk buyers: processors, food service, institutions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15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16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Processed dairy: retail, supermarkets, schools, hotels, restaurants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16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23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Secondary markets: beef, manure/organic fertilizer, crop/feed activity</a:t>
            </a:r>
            <a:endParaRPr lang="en-US" sz="1650"/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Competitive Position</a:t>
            </a:r>
            <a:endParaRPr lang="en-US" sz="2900"/>
          </a:p>
        </p:txBody>
      </p:sp>
      <p:sp>
        <p:nvSpPr>
          <p:cNvPr id="10" name="Shape 10"/>
          <p:cNvSpPr/>
          <p:nvPr/>
        </p:nvSpPr>
        <p:spPr>
          <a:xfrm>
            <a:off x="650000" y="9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0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Competes with imported milk powder and informal fresh milk supply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15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16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Differentiation: traceability, controlled herd, cold chain and reliability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16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23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Execution risk is the major weakness versus established processors</a:t>
            </a:r>
            <a:endParaRPr lang="en-US" sz="1650"/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Operating Plan</a:t>
            </a:r>
            <a:endParaRPr lang="en-US" sz="2900"/>
          </a:p>
        </p:txBody>
      </p:sp>
      <p:sp>
        <p:nvSpPr>
          <p:cNvPr id="10" name="Shape 10"/>
          <p:cNvSpPr/>
          <p:nvPr/>
        </p:nvSpPr>
        <p:spPr>
          <a:xfrm>
            <a:off x="650000" y="9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0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Milk volume reaches about 1.55m liters by Year 10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15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16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Milking cows stabilize around 255 from Year 8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16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23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Requires herd health, feed planning, hygiene, cold chain and data reporting</a:t>
            </a:r>
            <a:endParaRPr lang="en-US" sz="1650"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Capital Outlay</a:t>
            </a:r>
            <a:endParaRPr lang="en-US" sz="2900"/>
          </a:p>
        </p:txBody>
      </p:sp>
      <p:sp>
        <p:nvSpPr>
          <p:cNvPr id="10" name="Shape 10"/>
          <p:cNvSpPr/>
          <p:nvPr/>
        </p:nvSpPr>
        <p:spPr>
          <a:xfrm>
            <a:off x="650000" y="9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0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Total modeled project funding NGN 2.833bn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15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16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Phase 1 establishes ranch infrastructure and initial livestock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16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23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Phase 2 adds cold chain, parlor, barns, processing, solar and vehicles</a:t>
            </a:r>
            <a:endParaRPr lang="en-US" sz="1650"/>
          </a:p>
        </p:txBody>
      </p:sp>
      <p:sp>
        <p:nvSpPr>
          <p:cNvPr id="16" name="Shape 16"/>
          <p:cNvSpPr/>
          <p:nvPr/>
        </p:nvSpPr>
        <p:spPr>
          <a:xfrm>
            <a:off x="650000" y="275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7" name="Text 17"/>
          <p:cNvSpPr txBox="1"/>
          <p:nvPr/>
        </p:nvSpPr>
        <p:spPr>
          <a:xfrm>
            <a:off x="850000" y="282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Phase 3 adds automation and beef processing</a:t>
            </a:r>
            <a:endParaRPr lang="en-US" sz="1650"/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Financing And Covenants</a:t>
            </a:r>
            <a:endParaRPr lang="en-US" sz="2900"/>
          </a:p>
        </p:txBody>
      </p:sp>
      <p:sp>
        <p:nvSpPr>
          <p:cNvPr id="10" name="Shape 10"/>
          <p:cNvSpPr/>
          <p:nvPr/>
        </p:nvSpPr>
        <p:spPr>
          <a:xfrm>
            <a:off x="650000" y="9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0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Debt modeled at NGN 275m, 13%, 7 years, 24-month moratorium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15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16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Debt service sculpted to protect minimum 1.20x DSCR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16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23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Sensitivity dashboard tests price, feed, volume, capex, AR days and ramp delay</a:t>
            </a:r>
            <a:endParaRPr lang="en-US" sz="1650"/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820000"/>
          </a:xfrm>
          <a:prstGeom prst="roundRect">
            <a:avLst/>
          </a:prstGeom>
          <a:solidFill>
            <a:srgbClr val="173F5F"/>
          </a:solidFill>
          <a:ln>
            <a:solidFill>
              <a:srgbClr val="C8D1DC"/>
            </a:solidFill>
          </a:ln>
        </p:spPr>
      </p:sp>
      <p:sp>
        <p:nvSpPr>
          <p:cNvPr id="3" name="Text 3"/>
          <p:cNvSpPr txBox="1"/>
          <p:nvPr/>
        </p:nvSpPr>
        <p:spPr>
          <a:xfrm>
            <a:off x="450000" y="165000"/>
            <a:ext cx="11200000" cy="43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2900">
                <a:b/>
                <a:solidFill>
                  <a:srgbClr val="FFFFFF"/>
                </a:solidFill>
              </a:rPr>
              <a:t>Key Risks</a:t>
            </a:r>
            <a:endParaRPr lang="en-US" sz="2900"/>
          </a:p>
        </p:txBody>
      </p:sp>
      <p:sp>
        <p:nvSpPr>
          <p:cNvPr id="10" name="Shape 10"/>
          <p:cNvSpPr/>
          <p:nvPr/>
        </p:nvSpPr>
        <p:spPr>
          <a:xfrm>
            <a:off x="650000" y="98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1" name="Text 11"/>
          <p:cNvSpPr txBox="1"/>
          <p:nvPr/>
        </p:nvSpPr>
        <p:spPr>
          <a:xfrm>
            <a:off x="850000" y="105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Processed milk price realization is the largest driver</a:t>
            </a:r>
            <a:endParaRPr lang="en-US" sz="1650"/>
          </a:p>
        </p:txBody>
      </p:sp>
      <p:sp>
        <p:nvSpPr>
          <p:cNvPr id="12" name="Shape 12"/>
          <p:cNvSpPr/>
          <p:nvPr/>
        </p:nvSpPr>
        <p:spPr>
          <a:xfrm>
            <a:off x="650000" y="157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3" name="Text 13"/>
          <p:cNvSpPr txBox="1"/>
          <p:nvPr/>
        </p:nvSpPr>
        <p:spPr>
          <a:xfrm>
            <a:off x="850000" y="164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Feed inflation, capex overrun and ramp delay can pressure cash</a:t>
            </a:r>
            <a:endParaRPr lang="en-US" sz="1650"/>
          </a:p>
        </p:txBody>
      </p:sp>
      <p:sp>
        <p:nvSpPr>
          <p:cNvPr id="14" name="Shape 14"/>
          <p:cNvSpPr/>
          <p:nvPr/>
        </p:nvSpPr>
        <p:spPr>
          <a:xfrm>
            <a:off x="650000" y="2160000"/>
            <a:ext cx="10850000" cy="500000"/>
          </a:xfrm>
          <a:prstGeom prst="roundRect">
            <a:avLst/>
          </a:prstGeom>
          <a:solidFill>
            <a:srgbClr val="F7FAFC"/>
          </a:solidFill>
          <a:ln>
            <a:solidFill>
              <a:srgbClr val="C8D1DC"/>
            </a:solidFill>
          </a:ln>
        </p:spPr>
      </p:sp>
      <p:sp>
        <p:nvSpPr>
          <p:cNvPr id="15" name="Text 15"/>
          <p:cNvSpPr txBox="1"/>
          <p:nvPr/>
        </p:nvSpPr>
        <p:spPr>
          <a:xfrm>
            <a:off x="850000" y="2230000"/>
            <a:ext cx="10300000" cy="36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en-US" sz="1650">
                <a:solidFill>
                  <a:srgbClr val="172033"/>
                </a:solidFill>
              </a:rPr>
              <a:t>• Working capital and collections discipline are critical</a:t>
            </a:r>
            <a:endParaRPr lang="en-US" sz="16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gbaku">
  <a:themeElements>
    <a:clrScheme name="Agbaku">
      <a:dk1>
        <a:srgbClr val="172033"/>
      </a:dk1>
      <a:lt1>
        <a:srgbClr val="FFFFFF"/>
      </a:lt1>
      <a:dk2>
        <a:srgbClr val="173F5F"/>
      </a:dk2>
      <a:lt2>
        <a:srgbClr val="EAF3F8"/>
      </a:lt2>
      <a:accent1>
        <a:srgbClr val="173F5F"/>
      </a:accent1>
      <a:accent2>
        <a:srgbClr val="2F9E44"/>
      </a:accent2>
      <a:accent3>
        <a:srgbClr val="C77700"/>
      </a:accent3>
      <a:accent4>
        <a:srgbClr val="5C6575"/>
      </a:accent4>
      <a:accent5>
        <a:srgbClr val="C8D1DC"/>
      </a:accent5>
      <a:accent6>
        <a:srgbClr val="B42318"/>
      </a:accent6>
      <a:hlink>
        <a:srgbClr val="173F5F"/>
      </a:hlink>
      <a:folHlink>
        <a:srgbClr val="5C6575"/>
      </a:folHlink>
    </a:clrScheme>
    <a:fontScheme name="Office">
      <a:majorFont>
        <a:latin typeface="Aptos Display"/>
      </a:majorFont>
      <a:minorFont>
        <a:latin typeface="Aptos"/>
      </a:minorFont>
    </a:fontScheme>
    <a:fmtScheme name="Office">
      <a:fillStyleLst>
        <a:solidFill>
          <a:schemeClr val="phClr"/>
        </a:solidFill>
      </a:fillStyleLst>
      <a:lnStyleLst>
        <a:ln w="6350"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  <a:objectDefaults/>
  <a:extraClrSchemeLst/>
</a:theme>
</file>